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5" r:id="rId2"/>
    <p:sldMasterId id="2147483690" r:id="rId3"/>
    <p:sldMasterId id="2147483705" r:id="rId4"/>
    <p:sldMasterId id="2147483720" r:id="rId5"/>
  </p:sldMasterIdLst>
  <p:notesMasterIdLst>
    <p:notesMasterId r:id="rId65"/>
  </p:notesMasterIdLst>
  <p:sldIdLst>
    <p:sldId id="256" r:id="rId6"/>
    <p:sldId id="321" r:id="rId7"/>
    <p:sldId id="322" r:id="rId8"/>
    <p:sldId id="347" r:id="rId9"/>
    <p:sldId id="308" r:id="rId10"/>
    <p:sldId id="268" r:id="rId11"/>
    <p:sldId id="267" r:id="rId12"/>
    <p:sldId id="323" r:id="rId13"/>
    <p:sldId id="318" r:id="rId14"/>
    <p:sldId id="271" r:id="rId15"/>
    <p:sldId id="273" r:id="rId16"/>
    <p:sldId id="296" r:id="rId17"/>
    <p:sldId id="274" r:id="rId18"/>
    <p:sldId id="348" r:id="rId19"/>
    <p:sldId id="276" r:id="rId20"/>
    <p:sldId id="277" r:id="rId21"/>
    <p:sldId id="278" r:id="rId22"/>
    <p:sldId id="279" r:id="rId23"/>
    <p:sldId id="280" r:id="rId24"/>
    <p:sldId id="297" r:id="rId25"/>
    <p:sldId id="281" r:id="rId26"/>
    <p:sldId id="298" r:id="rId27"/>
    <p:sldId id="324" r:id="rId28"/>
    <p:sldId id="282" r:id="rId29"/>
    <p:sldId id="299" r:id="rId30"/>
    <p:sldId id="301" r:id="rId31"/>
    <p:sldId id="293" r:id="rId32"/>
    <p:sldId id="294" r:id="rId33"/>
    <p:sldId id="288" r:id="rId34"/>
    <p:sldId id="328" r:id="rId35"/>
    <p:sldId id="325" r:id="rId36"/>
    <p:sldId id="302" r:id="rId37"/>
    <p:sldId id="305" r:id="rId38"/>
    <p:sldId id="326" r:id="rId39"/>
    <p:sldId id="314" r:id="rId40"/>
    <p:sldId id="312" r:id="rId41"/>
    <p:sldId id="315" r:id="rId42"/>
    <p:sldId id="269" r:id="rId43"/>
    <p:sldId id="306" r:id="rId44"/>
    <p:sldId id="320" r:id="rId45"/>
    <p:sldId id="327" r:id="rId46"/>
    <p:sldId id="260" r:id="rId47"/>
    <p:sldId id="332" r:id="rId48"/>
    <p:sldId id="330" r:id="rId49"/>
    <p:sldId id="331" r:id="rId50"/>
    <p:sldId id="329" r:id="rId51"/>
    <p:sldId id="333" r:id="rId52"/>
    <p:sldId id="334" r:id="rId53"/>
    <p:sldId id="337" r:id="rId54"/>
    <p:sldId id="339" r:id="rId55"/>
    <p:sldId id="335" r:id="rId56"/>
    <p:sldId id="346" r:id="rId57"/>
    <p:sldId id="340" r:id="rId58"/>
    <p:sldId id="341" r:id="rId59"/>
    <p:sldId id="342" r:id="rId60"/>
    <p:sldId id="343" r:id="rId61"/>
    <p:sldId id="344" r:id="rId62"/>
    <p:sldId id="349" r:id="rId63"/>
    <p:sldId id="336" r:id="rId64"/>
  </p:sldIdLst>
  <p:sldSz cx="12192000" cy="68580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  <p:embeddedFont>
      <p:font typeface="Century Gothic" panose="020B0502020202020204" pitchFamily="34" charset="0"/>
      <p:regular r:id="rId71"/>
      <p:bold r:id="rId72"/>
      <p:italic r:id="rId73"/>
      <p:boldItalic r:id="rId74"/>
    </p:embeddedFont>
    <p:embeddedFont>
      <p:font typeface="Colonna MT" panose="04020805060202030203" pitchFamily="82" charset="0"/>
      <p:regular r:id="rId75"/>
    </p:embeddedFont>
    <p:embeddedFont>
      <p:font typeface="Edwardian Script ITC" panose="030303020407070D0804" pitchFamily="66" charset="0"/>
      <p:regular r:id="rId76"/>
    </p:embeddedFont>
    <p:embeddedFont>
      <p:font typeface="Wingdings 2" panose="05020102010507070707" pitchFamily="18" charset="2"/>
      <p:regular r:id="rId77"/>
    </p:embeddedFont>
    <p:embeddedFont>
      <p:font typeface="等线" panose="02010600030101010101" pitchFamily="2" charset="-122"/>
      <p:regular r:id="rId78"/>
      <p:bold r:id="rId7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89872" autoAdjust="0"/>
  </p:normalViewPr>
  <p:slideViewPr>
    <p:cSldViewPr snapToGrid="0">
      <p:cViewPr varScale="1">
        <p:scale>
          <a:sx n="99" d="100"/>
          <a:sy n="99" d="100"/>
        </p:scale>
        <p:origin x="1044" y="84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3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7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11.fntdata"/><Relationship Id="rId7" Type="http://schemas.openxmlformats.org/officeDocument/2006/relationships/slide" Target="slides/slide2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font" Target="fonts/font1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93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00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Change Hyperlinks after Finishing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49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 as the visibility range may be questioned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18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5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827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89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743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17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143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325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137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26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821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42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73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99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50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7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9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6738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521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548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555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889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430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8729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075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490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45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6854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02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7681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5056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6517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6390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831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0801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472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909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7284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216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736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9935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461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028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68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6695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896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157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77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3246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6602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917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5374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9608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3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0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2022/4/19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254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33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475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F23CA0D0-9D1B-42F3-82CF-0268705346EB}" type="datetimeFigureOut">
              <a:rPr lang="zh-CN" altLang="en-US" smtClean="0">
                <a:solidFill>
                  <a:srgbClr val="000000"/>
                </a:solidFill>
              </a:rPr>
              <a:pPr/>
              <a:t>2022/4/19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>
                <a:solidFill>
                  <a:srgbClr val="21048A"/>
                </a:solidFill>
              </a:rPr>
              <a:pPr/>
              <a:t>‹#›</a:t>
            </a:fld>
            <a:endParaRPr lang="zh-CN" altLang="en-US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65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slide" Target="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slide" Target="slide45.xml"/><Relationship Id="rId5" Type="http://schemas.openxmlformats.org/officeDocument/2006/relationships/image" Target="../media/image11.wmf"/><Relationship Id="rId10" Type="http://schemas.openxmlformats.org/officeDocument/2006/relationships/image" Target="../media/image14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slide" Target="slide45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slide" Target="slide4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3.png"/><Relationship Id="rId9" Type="http://schemas.openxmlformats.org/officeDocument/2006/relationships/slide" Target="slide4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6.png"/><Relationship Id="rId9" Type="http://schemas.openxmlformats.org/officeDocument/2006/relationships/slide" Target="slide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slide" Target="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slide" Target="slide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slide" Target="slide4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17.xml"/><Relationship Id="rId18" Type="http://schemas.openxmlformats.org/officeDocument/2006/relationships/slide" Target="slide22.xml"/><Relationship Id="rId26" Type="http://schemas.openxmlformats.org/officeDocument/2006/relationships/slide" Target="slide32.xml"/><Relationship Id="rId3" Type="http://schemas.openxmlformats.org/officeDocument/2006/relationships/slide" Target="slide5.xml"/><Relationship Id="rId21" Type="http://schemas.openxmlformats.org/officeDocument/2006/relationships/slide" Target="slide26.xml"/><Relationship Id="rId34" Type="http://schemas.openxmlformats.org/officeDocument/2006/relationships/slide" Target="slide42.xml"/><Relationship Id="rId7" Type="http://schemas.openxmlformats.org/officeDocument/2006/relationships/slide" Target="slide10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5" Type="http://schemas.openxmlformats.org/officeDocument/2006/relationships/slide" Target="slide30.xml"/><Relationship Id="rId33" Type="http://schemas.openxmlformats.org/officeDocument/2006/relationships/slide" Target="slide40.xml"/><Relationship Id="rId2" Type="http://schemas.openxmlformats.org/officeDocument/2006/relationships/notesSlide" Target="../notesSlides/notesSlide35.xml"/><Relationship Id="rId16" Type="http://schemas.openxmlformats.org/officeDocument/2006/relationships/slide" Target="slide20.xml"/><Relationship Id="rId20" Type="http://schemas.openxmlformats.org/officeDocument/2006/relationships/slide" Target="slide25.xml"/><Relationship Id="rId29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5.xml"/><Relationship Id="rId24" Type="http://schemas.openxmlformats.org/officeDocument/2006/relationships/slide" Target="slide29.xml"/><Relationship Id="rId32" Type="http://schemas.openxmlformats.org/officeDocument/2006/relationships/slide" Target="slide39.xml"/><Relationship Id="rId5" Type="http://schemas.openxmlformats.org/officeDocument/2006/relationships/slide" Target="slide7.xml"/><Relationship Id="rId15" Type="http://schemas.openxmlformats.org/officeDocument/2006/relationships/slide" Target="slide19.xml"/><Relationship Id="rId23" Type="http://schemas.openxmlformats.org/officeDocument/2006/relationships/slide" Target="slide28.xml"/><Relationship Id="rId28" Type="http://schemas.openxmlformats.org/officeDocument/2006/relationships/slide" Target="slide35.xml"/><Relationship Id="rId10" Type="http://schemas.openxmlformats.org/officeDocument/2006/relationships/slide" Target="slide13.xml"/><Relationship Id="rId19" Type="http://schemas.openxmlformats.org/officeDocument/2006/relationships/slide" Target="slide24.xml"/><Relationship Id="rId31" Type="http://schemas.openxmlformats.org/officeDocument/2006/relationships/slide" Target="slide38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8.xml"/><Relationship Id="rId22" Type="http://schemas.openxmlformats.org/officeDocument/2006/relationships/slide" Target="slide27.xml"/><Relationship Id="rId27" Type="http://schemas.openxmlformats.org/officeDocument/2006/relationships/slide" Target="slide33.xml"/><Relationship Id="rId30" Type="http://schemas.openxmlformats.org/officeDocument/2006/relationships/slide" Target="slide37.xml"/><Relationship Id="rId35" Type="http://schemas.openxmlformats.org/officeDocument/2006/relationships/slide" Target="slide45.xml"/><Relationship Id="rId8" Type="http://schemas.openxmlformats.org/officeDocument/2006/relationships/slide" Target="slide1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48.jpeg"/><Relationship Id="rId7" Type="http://schemas.openxmlformats.org/officeDocument/2006/relationships/slide" Target="slide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0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0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8.xml"/><Relationship Id="rId5" Type="http://schemas.openxmlformats.org/officeDocument/2006/relationships/slide" Target="slide45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8.xml"/><Relationship Id="rId6" Type="http://schemas.openxmlformats.org/officeDocument/2006/relationships/slide" Target="slide45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8.xml"/><Relationship Id="rId6" Type="http://schemas.openxmlformats.org/officeDocument/2006/relationships/slide" Target="slide45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8.xml"/><Relationship Id="rId5" Type="http://schemas.openxmlformats.org/officeDocument/2006/relationships/slide" Target="slide45.xml"/><Relationship Id="rId4" Type="http://schemas.openxmlformats.org/officeDocument/2006/relationships/image" Target="../media/image6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8.xml"/><Relationship Id="rId6" Type="http://schemas.openxmlformats.org/officeDocument/2006/relationships/slide" Target="slide45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Relationship Id="rId4" Type="http://schemas.openxmlformats.org/officeDocument/2006/relationships/slide" Target="slide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799" y="2234047"/>
            <a:ext cx="1006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construction of the coordinate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5" y="2659380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664074"/>
              <a:chOff x="1065353" y="2659380"/>
              <a:chExt cx="10150155" cy="36640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87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719AA21C-B5CD-4F91-BBF1-8B9E1ECD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cells combined have a moderate range of 3.2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metres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is also quite realistic.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our model, the visibility range simultaneously affects the interval in our algorithm. Therefore, choosing 4 as the visibility range can avoid unnecessary complexity.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804210"/>
              </p:ext>
            </p:extLst>
          </p:nvPr>
        </p:nvGraphicFramePr>
        <p:xfrm>
          <a:off x="3461840" y="5068925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" name="AxMath" r:id="rId4" imgW="3052440" imgH="213840" progId="Equation.AxMath">
                  <p:embed/>
                </p:oleObj>
              </mc:Choice>
              <mc:Fallback>
                <p:oleObj name="AxMath" r:id="rId4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1840" y="5068925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" name="AxMath" r:id="rId6" imgW="4313520" imgH="380880" progId="Equation.AxMath">
                  <p:embed/>
                </p:oleObj>
              </mc:Choice>
              <mc:Fallback>
                <p:oleObj name="AxMath" r:id="rId6" imgW="4313520" imgH="380880" progId="Equation.AxMath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1D5B46E-214D-4F44-94D7-736DCE7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Greenshields speed-density linear model (Ref. </a:t>
                </a:r>
                <a:r>
                  <a:rPr lang="en-US" altLang="zh-CN" sz="1800" dirty="0">
                    <a:solidFill>
                      <a:srgbClr val="11008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essay)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maximum speed of a passenger)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37607"/>
              </p:ext>
            </p:extLst>
          </p:nvPr>
        </p:nvGraphicFramePr>
        <p:xfrm>
          <a:off x="2269228" y="3283109"/>
          <a:ext cx="7653544" cy="1348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1" name="AxMath" r:id="rId5" imgW="4375800" imgH="770760" progId="Equation.AxMath">
                  <p:embed/>
                </p:oleObj>
              </mc:Choice>
              <mc:Fallback>
                <p:oleObj name="AxMath" r:id="rId5" imgW="4375800" imgH="7707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9228" y="3283109"/>
                        <a:ext cx="7653544" cy="1348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6DEBEAF8-263B-4532-8023-A8341A189C5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6B8ACB-9B19-4283-818B-24AE8C7957A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92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594672" y="3503741"/>
            <a:ext cx="4977538" cy="2922018"/>
            <a:chOff x="6985000" y="3183259"/>
            <a:chExt cx="4856912" cy="2809656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51" name="AxMath" r:id="rId4" imgW="4056840" imgH="578160" progId="Equation.AxMath">
                      <p:embed/>
                    </p:oleObj>
                  </mc:Choice>
                  <mc:Fallback>
                    <p:oleObj name="AxMath" r:id="rId4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52" name="AxMath" r:id="rId6" imgW="2671200" imgH="462960" progId="Equation.AxMath">
                      <p:embed/>
                    </p:oleObj>
                  </mc:Choice>
                  <mc:Fallback>
                    <p:oleObj name="AxMath" r:id="rId6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6985000" y="4583645"/>
            <a:ext cx="4856912" cy="1409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3" name="AxMath" r:id="rId8" imgW="4213080" imgH="1221120" progId="Equation.AxMath">
                    <p:embed/>
                  </p:oleObj>
                </mc:Choice>
                <mc:Fallback>
                  <p:oleObj name="AxMath" r:id="rId8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1037EFA1-A650-411A-9890-A2FFFB00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412260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5948" y="3723160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534912" y="3493581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5524500" y="3856884"/>
            <a:ext cx="1010412" cy="875136"/>
          </a:xfrm>
          <a:prstGeom prst="straightConnector1">
            <a:avLst/>
          </a:prstGeom>
          <a:ln w="19050">
            <a:solidFill>
              <a:srgbClr val="1502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534912" y="4405070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4180840" y="4607560"/>
            <a:ext cx="2354072" cy="659290"/>
          </a:xfrm>
          <a:custGeom>
            <a:avLst/>
            <a:gdLst>
              <a:gd name="connsiteX0" fmla="*/ 2372360 w 2372360"/>
              <a:gd name="connsiteY0" fmla="*/ 0 h 659290"/>
              <a:gd name="connsiteX1" fmla="*/ 1976120 w 2372360"/>
              <a:gd name="connsiteY1" fmla="*/ 650240 h 659290"/>
              <a:gd name="connsiteX2" fmla="*/ 0 w 2372360"/>
              <a:gd name="connsiteY2" fmla="*/ 320040 h 65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60" h="659290">
                <a:moveTo>
                  <a:pt x="2372360" y="0"/>
                </a:moveTo>
                <a:cubicBezTo>
                  <a:pt x="2371936" y="298450"/>
                  <a:pt x="2371513" y="596900"/>
                  <a:pt x="1976120" y="650240"/>
                </a:cubicBezTo>
                <a:cubicBezTo>
                  <a:pt x="1580727" y="703580"/>
                  <a:pt x="790363" y="511810"/>
                  <a:pt x="0" y="320040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5541448" cy="4882706"/>
              </a:xfrm>
            </p:spPr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to calculating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(the index of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current cell at time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with the speed of all passengers.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5541448" cy="488270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920510" y="5196335"/>
          <a:ext cx="6064490" cy="1211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AxMath" r:id="rId5" imgW="4685400" imgH="936360" progId="Equation.AxMath">
                  <p:embed/>
                </p:oleObj>
              </mc:Choice>
              <mc:Fallback>
                <p:oleObj name="AxMath" r:id="rId5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0510" y="5196335"/>
                        <a:ext cx="6064490" cy="1211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06789" y="2258647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450349" y="2258647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993909" y="2258647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537469" y="2258647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081029" y="2258647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624589" y="2258647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168149" y="2258647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711709" y="2258647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7447301" y="2938988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7447301" y="6079444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450349" y="3061416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7477440" y="6052040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53223" y="3972829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7228099" y="4169679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487940" y="3972829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940" y="3972829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6188975" y="2885386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9806199" y="2627709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268989" y="3070052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89" y="3070052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799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198355" y="6041263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355" y="6041263"/>
                <a:ext cx="197612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-0.00039 -0.0483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3.95833E-6 -0.1597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15972 L 3.95833E-6 -0.2164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21644 L 3.95833E-6 -0.25093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25093 L 3.95833E-6 -0.325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325 L 3.95833E-6 -0.41389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41389 L 3.95833E-6 -0.45834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4" grpId="0" animBg="1"/>
      <p:bldP spid="22" grpId="0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Regular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45" y="2222287"/>
            <a:ext cx="11634980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model is linear until the final stage (or the first slide presented in this part), so according to the inverse proportional relationship between real-life velocity and the velocity in our model, we’ll get a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and the final recursive result of the velocity can be written as below: (To simplify the variables, we abstract it into the form of linear combinations.)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provides is THE FUNDAMENTAL BEDROCK for all the analyses &amp; optimization afterwards.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2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Clr>
                    <a:srgbClr val="110087"/>
                  </a:buClr>
                  <a:buSzPct val="88000"/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Analysis of different states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  <a:endParaRPr lang="en-US" altLang="zh-CN" b="1" dirty="0">
                  <a:solidFill>
                    <a:srgbClr val="13009C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represents the standard luggage stowing time 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discompliance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index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of a passenger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higher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is, the longer stowing time a passenger needs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3">
            <a:extLst>
              <a:ext uri="{FF2B5EF4-FFF2-40B4-BE49-F238E27FC236}">
                <a16:creationId xmlns:a16="http://schemas.microsoft.com/office/drawing/2014/main" id="{7DB97848-ADBE-46EF-8B95-23D676E9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30BCB-4AC3-42C4-B43A-F384CAE4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4808" cy="3636511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Clr>
                <a:srgbClr val="110087"/>
              </a:buClr>
              <a:buSzPct val="88000"/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of different states</a:t>
            </a:r>
            <a:endParaRPr lang="en-US" altLang="zh-CN" b="1" dirty="0">
              <a:solidFill>
                <a:srgbClr val="13009C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Getting seated and offering seats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time to offer seats can be calculated once given the original queue.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Reason –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preservation of sequence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queue.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0E902-A421-4BEF-B081-39D9CD2C26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b="16564"/>
          <a:stretch/>
        </p:blipFill>
        <p:spPr>
          <a:xfrm>
            <a:off x="3365977" y="4300737"/>
            <a:ext cx="5460047" cy="23839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39D721-5BEB-4402-9DBB-CA7C3C0E533B}"/>
              </a:ext>
            </a:extLst>
          </p:cNvPr>
          <p:cNvSpPr txBox="1"/>
          <p:nvPr/>
        </p:nvSpPr>
        <p:spPr>
          <a:xfrm>
            <a:off x="7069337" y="5959346"/>
            <a:ext cx="1756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</a:rPr>
              <a:t>Fig. Offering a seat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CBB72F7-B4EF-4CE8-B00E-7075F1736F3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B2732E-B3C0-41A2-B14C-A8AD5C92974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7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Tackling the remaining problems: the congestion state</a:t>
                </a:r>
              </a:p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of states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76779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173454"/>
              </p:ext>
            </p:extLst>
          </p:nvPr>
        </p:nvGraphicFramePr>
        <p:xfrm>
          <a:off x="1801813" y="3967163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1813" y="3967163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used the following method to update the states.</a:t>
            </a: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It’s clear that the relationship remains linear. (Matrix multiplications)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839229"/>
              </p:ext>
            </p:extLst>
          </p:nvPr>
        </p:nvGraphicFramePr>
        <p:xfrm>
          <a:off x="3336441" y="3849038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8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6441" y="3849038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84309"/>
              </p:ext>
            </p:extLst>
          </p:nvPr>
        </p:nvGraphicFramePr>
        <p:xfrm>
          <a:off x="4899701" y="4799888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9701" y="4799888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Conclusion &amp; Reflection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(Under Crowded States)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Tackling the remaining problems: the congestion state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interconversion of states</a:t>
            </a: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  <a:p>
            <a:endParaRPr lang="zh-CN" altLang="en-US" dirty="0"/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F2150C4-5F21-4C4C-8B7E-AAA6495C211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95EB27-584F-4483-9D93-4F3BC1F5387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456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678186"/>
              </p:ext>
            </p:extLst>
          </p:nvPr>
        </p:nvGraphicFramePr>
        <p:xfrm>
          <a:off x="2292364" y="6008022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1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4" y="6008022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483981"/>
              </p:ext>
            </p:extLst>
          </p:nvPr>
        </p:nvGraphicFramePr>
        <p:xfrm>
          <a:off x="4650064" y="4716250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2" name="AxMath" r:id="rId7" imgW="1718604" imgH="431727" progId="Equation.AxMath">
                  <p:embed/>
                </p:oleObj>
              </mc:Choice>
              <mc:Fallback>
                <p:oleObj name="AxMath" r:id="rId7" imgW="1718604" imgH="431727" progId="Equation.AxMath">
                  <p:embed/>
                  <p:pic>
                    <p:nvPicPr>
                      <p:cNvPr id="0" name="Object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4" y="4716250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Boarding Time (Total time)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</p:spPr>
            <p:txBody>
              <a:bodyPr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8435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0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93" y="3401067"/>
            <a:ext cx="8632814" cy="3094326"/>
          </a:xfrm>
          <a:prstGeom prst="rect">
            <a:avLst/>
          </a:prstGeom>
        </p:spPr>
      </p:pic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6486962" cy="3636511"/>
          </a:xfrm>
        </p:spPr>
        <p:txBody>
          <a:bodyPr anchor="t">
            <a:noAutofit/>
          </a:bodyPr>
          <a:lstStyle/>
          <a:p>
            <a:pPr marL="0" indent="0" algn="ctr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/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3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Optimization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73" y="2222287"/>
            <a:ext cx="5889525" cy="37109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1131359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65211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421651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73380" y="-326474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269840" y="198801"/>
            <a:ext cx="10124574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269840" y="31888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15649" y="2555149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Simulation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(Coordinates)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Optimization based on occupational rate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1480" y="2291440"/>
            <a:ext cx="7591676" cy="3150238"/>
            <a:chOff x="411480" y="2291440"/>
            <a:chExt cx="7591676" cy="31502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2291440"/>
              <a:ext cx="7591676" cy="2753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168963" y="5133901"/>
              <a:ext cx="6076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Fig. Flow chart for the optimal boarding method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Times New Roman" panose="02020603050405020304" pitchFamily="18" charset="0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Greedy Algorithm</a:t>
                </a:r>
                <a:endParaRPr lang="zh-CN" altLang="en-US" sz="1800" dirty="0">
                  <a:latin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5961" y="2075983"/>
                <a:ext cx="4009320" cy="45101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17150"/>
            <a:ext cx="5201920" cy="5309774"/>
          </a:xfrm>
        </p:spPr>
        <p:txBody>
          <a:bodyPr anchor="t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 provides plausible strict mathematical explanations for our results.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endParaRPr lang="en-US" altLang="zh-CN" sz="1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472426" y="2484658"/>
            <a:ext cx="6124915" cy="3605808"/>
            <a:chOff x="361946" y="2687858"/>
            <a:chExt cx="6124915" cy="3605808"/>
          </a:xfrm>
        </p:grpSpPr>
        <p:sp>
          <p:nvSpPr>
            <p:cNvPr id="24" name="文本框 23"/>
            <p:cNvSpPr txBox="1"/>
            <p:nvPr/>
          </p:nvSpPr>
          <p:spPr>
            <a:xfrm>
              <a:off x="1857366" y="5985889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946" y="2687858"/>
              <a:ext cx="6124915" cy="3141908"/>
            </a:xfrm>
            <a:custGeom>
              <a:avLst/>
              <a:gdLst>
                <a:gd name="connsiteX0" fmla="*/ 0 w 6124915"/>
                <a:gd name="connsiteY0" fmla="*/ 0 h 3141908"/>
                <a:gd name="connsiteX1" fmla="*/ 2223068 w 6124915"/>
                <a:gd name="connsiteY1" fmla="*/ 0 h 3141908"/>
                <a:gd name="connsiteX2" fmla="*/ 2198899 w 6124915"/>
                <a:gd name="connsiteY2" fmla="*/ 24169 h 3141908"/>
                <a:gd name="connsiteX3" fmla="*/ 2176039 w 6124915"/>
                <a:gd name="connsiteY3" fmla="*/ 54649 h 3141908"/>
                <a:gd name="connsiteX4" fmla="*/ 2153179 w 6124915"/>
                <a:gd name="connsiteY4" fmla="*/ 207049 h 3141908"/>
                <a:gd name="connsiteX5" fmla="*/ 2145559 w 6124915"/>
                <a:gd name="connsiteY5" fmla="*/ 237529 h 3141908"/>
                <a:gd name="connsiteX6" fmla="*/ 2130319 w 6124915"/>
                <a:gd name="connsiteY6" fmla="*/ 283249 h 3141908"/>
                <a:gd name="connsiteX7" fmla="*/ 2137939 w 6124915"/>
                <a:gd name="connsiteY7" fmla="*/ 443269 h 3141908"/>
                <a:gd name="connsiteX8" fmla="*/ 2145559 w 6124915"/>
                <a:gd name="connsiteY8" fmla="*/ 549949 h 3141908"/>
                <a:gd name="connsiteX9" fmla="*/ 2153179 w 6124915"/>
                <a:gd name="connsiteY9" fmla="*/ 588049 h 3141908"/>
                <a:gd name="connsiteX10" fmla="*/ 2176039 w 6124915"/>
                <a:gd name="connsiteY10" fmla="*/ 618529 h 3141908"/>
                <a:gd name="connsiteX11" fmla="*/ 2183659 w 6124915"/>
                <a:gd name="connsiteY11" fmla="*/ 641389 h 3141908"/>
                <a:gd name="connsiteX12" fmla="*/ 2229379 w 6124915"/>
                <a:gd name="connsiteY12" fmla="*/ 702349 h 3141908"/>
                <a:gd name="connsiteX13" fmla="*/ 2244923 w 6124915"/>
                <a:gd name="connsiteY13" fmla="*/ 732339 h 3141908"/>
                <a:gd name="connsiteX14" fmla="*/ 2244377 w 6124915"/>
                <a:gd name="connsiteY14" fmla="*/ 732155 h 3141908"/>
                <a:gd name="connsiteX15" fmla="*/ 2240351 w 6124915"/>
                <a:gd name="connsiteY15" fmla="*/ 727286 h 3141908"/>
                <a:gd name="connsiteX16" fmla="*/ 2243450 w 6124915"/>
                <a:gd name="connsiteY16" fmla="*/ 731843 h 3141908"/>
                <a:gd name="connsiteX17" fmla="*/ 2244377 w 6124915"/>
                <a:gd name="connsiteY17" fmla="*/ 732155 h 3141908"/>
                <a:gd name="connsiteX18" fmla="*/ 2246061 w 6124915"/>
                <a:gd name="connsiteY18" fmla="*/ 734192 h 3141908"/>
                <a:gd name="connsiteX19" fmla="*/ 2290339 w 6124915"/>
                <a:gd name="connsiteY19" fmla="*/ 793789 h 3141908"/>
                <a:gd name="connsiteX20" fmla="*/ 2305579 w 6124915"/>
                <a:gd name="connsiteY20" fmla="*/ 816649 h 3141908"/>
                <a:gd name="connsiteX21" fmla="*/ 2358919 w 6124915"/>
                <a:gd name="connsiteY21" fmla="*/ 869989 h 3141908"/>
                <a:gd name="connsiteX22" fmla="*/ 2389399 w 6124915"/>
                <a:gd name="connsiteY22" fmla="*/ 900469 h 3141908"/>
                <a:gd name="connsiteX23" fmla="*/ 2419879 w 6124915"/>
                <a:gd name="connsiteY23" fmla="*/ 930949 h 3141908"/>
                <a:gd name="connsiteX24" fmla="*/ 2450359 w 6124915"/>
                <a:gd name="connsiteY24" fmla="*/ 946189 h 3141908"/>
                <a:gd name="connsiteX25" fmla="*/ 2473219 w 6124915"/>
                <a:gd name="connsiteY25" fmla="*/ 961429 h 3141908"/>
                <a:gd name="connsiteX26" fmla="*/ 2496079 w 6124915"/>
                <a:gd name="connsiteY26" fmla="*/ 969049 h 3141908"/>
                <a:gd name="connsiteX27" fmla="*/ 2541799 w 6124915"/>
                <a:gd name="connsiteY27" fmla="*/ 999529 h 3141908"/>
                <a:gd name="connsiteX28" fmla="*/ 2595139 w 6124915"/>
                <a:gd name="connsiteY28" fmla="*/ 1037629 h 3141908"/>
                <a:gd name="connsiteX29" fmla="*/ 2640859 w 6124915"/>
                <a:gd name="connsiteY29" fmla="*/ 1060489 h 3141908"/>
                <a:gd name="connsiteX30" fmla="*/ 2678959 w 6124915"/>
                <a:gd name="connsiteY30" fmla="*/ 1075729 h 3141908"/>
                <a:gd name="connsiteX31" fmla="*/ 2701819 w 6124915"/>
                <a:gd name="connsiteY31" fmla="*/ 1090969 h 3141908"/>
                <a:gd name="connsiteX32" fmla="*/ 2823739 w 6124915"/>
                <a:gd name="connsiteY32" fmla="*/ 1151929 h 3141908"/>
                <a:gd name="connsiteX33" fmla="*/ 2877079 w 6124915"/>
                <a:gd name="connsiteY33" fmla="*/ 1174789 h 3141908"/>
                <a:gd name="connsiteX34" fmla="*/ 2899939 w 6124915"/>
                <a:gd name="connsiteY34" fmla="*/ 1182409 h 3141908"/>
                <a:gd name="connsiteX35" fmla="*/ 2938039 w 6124915"/>
                <a:gd name="connsiteY35" fmla="*/ 1197649 h 3141908"/>
                <a:gd name="connsiteX36" fmla="*/ 2968519 w 6124915"/>
                <a:gd name="connsiteY36" fmla="*/ 1212889 h 3141908"/>
                <a:gd name="connsiteX37" fmla="*/ 3059959 w 6124915"/>
                <a:gd name="connsiteY37" fmla="*/ 1243369 h 3141908"/>
                <a:gd name="connsiteX38" fmla="*/ 3120919 w 6124915"/>
                <a:gd name="connsiteY38" fmla="*/ 1266229 h 3141908"/>
                <a:gd name="connsiteX39" fmla="*/ 3181879 w 6124915"/>
                <a:gd name="connsiteY39" fmla="*/ 1281469 h 3141908"/>
                <a:gd name="connsiteX40" fmla="*/ 3341899 w 6124915"/>
                <a:gd name="connsiteY40" fmla="*/ 1296709 h 3141908"/>
                <a:gd name="connsiteX41" fmla="*/ 3425719 w 6124915"/>
                <a:gd name="connsiteY41" fmla="*/ 1311949 h 3141908"/>
                <a:gd name="connsiteX42" fmla="*/ 3555259 w 6124915"/>
                <a:gd name="connsiteY42" fmla="*/ 1334809 h 3141908"/>
                <a:gd name="connsiteX43" fmla="*/ 3844819 w 6124915"/>
                <a:gd name="connsiteY43" fmla="*/ 1311949 h 3141908"/>
                <a:gd name="connsiteX44" fmla="*/ 3867679 w 6124915"/>
                <a:gd name="connsiteY44" fmla="*/ 1304329 h 3141908"/>
                <a:gd name="connsiteX45" fmla="*/ 3989599 w 6124915"/>
                <a:gd name="connsiteY45" fmla="*/ 1243369 h 3141908"/>
                <a:gd name="connsiteX46" fmla="*/ 4050559 w 6124915"/>
                <a:gd name="connsiteY46" fmla="*/ 1212889 h 3141908"/>
                <a:gd name="connsiteX47" fmla="*/ 4134379 w 6124915"/>
                <a:gd name="connsiteY47" fmla="*/ 1174789 h 3141908"/>
                <a:gd name="connsiteX48" fmla="*/ 4164859 w 6124915"/>
                <a:gd name="connsiteY48" fmla="*/ 1167169 h 3141908"/>
                <a:gd name="connsiteX49" fmla="*/ 4309639 w 6124915"/>
                <a:gd name="connsiteY49" fmla="*/ 1090969 h 3141908"/>
                <a:gd name="connsiteX50" fmla="*/ 4416319 w 6124915"/>
                <a:gd name="connsiteY50" fmla="*/ 1030009 h 3141908"/>
                <a:gd name="connsiteX51" fmla="*/ 4469659 w 6124915"/>
                <a:gd name="connsiteY51" fmla="*/ 1022389 h 3141908"/>
                <a:gd name="connsiteX52" fmla="*/ 4501889 w 6124915"/>
                <a:gd name="connsiteY52" fmla="*/ 1016350 h 3141908"/>
                <a:gd name="connsiteX53" fmla="*/ 4506753 w 6124915"/>
                <a:gd name="connsiteY53" fmla="*/ 1014647 h 3141908"/>
                <a:gd name="connsiteX54" fmla="*/ 4509696 w 6124915"/>
                <a:gd name="connsiteY54" fmla="*/ 1014686 h 3141908"/>
                <a:gd name="connsiteX55" fmla="*/ 4683019 w 6124915"/>
                <a:gd name="connsiteY55" fmla="*/ 1007149 h 3141908"/>
                <a:gd name="connsiteX56" fmla="*/ 4919239 w 6124915"/>
                <a:gd name="connsiteY56" fmla="*/ 991909 h 3141908"/>
                <a:gd name="connsiteX57" fmla="*/ 5140219 w 6124915"/>
                <a:gd name="connsiteY57" fmla="*/ 1007149 h 3141908"/>
                <a:gd name="connsiteX58" fmla="*/ 5239279 w 6124915"/>
                <a:gd name="connsiteY58" fmla="*/ 1022389 h 3141908"/>
                <a:gd name="connsiteX59" fmla="*/ 5292619 w 6124915"/>
                <a:gd name="connsiteY59" fmla="*/ 1037629 h 3141908"/>
                <a:gd name="connsiteX60" fmla="*/ 5330719 w 6124915"/>
                <a:gd name="connsiteY60" fmla="*/ 1045249 h 3141908"/>
                <a:gd name="connsiteX61" fmla="*/ 5475499 w 6124915"/>
                <a:gd name="connsiteY61" fmla="*/ 1060489 h 3141908"/>
                <a:gd name="connsiteX62" fmla="*/ 5544079 w 6124915"/>
                <a:gd name="connsiteY62" fmla="*/ 1075729 h 3141908"/>
                <a:gd name="connsiteX63" fmla="*/ 5566939 w 6124915"/>
                <a:gd name="connsiteY63" fmla="*/ 1083349 h 3141908"/>
                <a:gd name="connsiteX64" fmla="*/ 5612659 w 6124915"/>
                <a:gd name="connsiteY64" fmla="*/ 1090969 h 3141908"/>
                <a:gd name="connsiteX65" fmla="*/ 5665999 w 6124915"/>
                <a:gd name="connsiteY65" fmla="*/ 1106209 h 3141908"/>
                <a:gd name="connsiteX66" fmla="*/ 5757439 w 6124915"/>
                <a:gd name="connsiteY66" fmla="*/ 1121449 h 3141908"/>
                <a:gd name="connsiteX67" fmla="*/ 5826019 w 6124915"/>
                <a:gd name="connsiteY67" fmla="*/ 1144309 h 3141908"/>
                <a:gd name="connsiteX68" fmla="*/ 5879359 w 6124915"/>
                <a:gd name="connsiteY68" fmla="*/ 1167169 h 3141908"/>
                <a:gd name="connsiteX69" fmla="*/ 5932699 w 6124915"/>
                <a:gd name="connsiteY69" fmla="*/ 1205269 h 3141908"/>
                <a:gd name="connsiteX70" fmla="*/ 5978419 w 6124915"/>
                <a:gd name="connsiteY70" fmla="*/ 1228129 h 3141908"/>
                <a:gd name="connsiteX71" fmla="*/ 6039379 w 6124915"/>
                <a:gd name="connsiteY71" fmla="*/ 1304329 h 3141908"/>
                <a:gd name="connsiteX72" fmla="*/ 6100339 w 6124915"/>
                <a:gd name="connsiteY72" fmla="*/ 1380529 h 3141908"/>
                <a:gd name="connsiteX73" fmla="*/ 6124915 w 6124915"/>
                <a:gd name="connsiteY73" fmla="*/ 1411249 h 3141908"/>
                <a:gd name="connsiteX74" fmla="*/ 6124915 w 6124915"/>
                <a:gd name="connsiteY74" fmla="*/ 1714575 h 3141908"/>
                <a:gd name="connsiteX75" fmla="*/ 6123199 w 6124915"/>
                <a:gd name="connsiteY75" fmla="*/ 1715809 h 3141908"/>
                <a:gd name="connsiteX76" fmla="*/ 6069859 w 6124915"/>
                <a:gd name="connsiteY76" fmla="*/ 1753909 h 3141908"/>
                <a:gd name="connsiteX77" fmla="*/ 6054619 w 6124915"/>
                <a:gd name="connsiteY77" fmla="*/ 1776769 h 3141908"/>
                <a:gd name="connsiteX78" fmla="*/ 6001279 w 6124915"/>
                <a:gd name="connsiteY78" fmla="*/ 1807249 h 3141908"/>
                <a:gd name="connsiteX79" fmla="*/ 5970799 w 6124915"/>
                <a:gd name="connsiteY79" fmla="*/ 1830109 h 3141908"/>
                <a:gd name="connsiteX80" fmla="*/ 5947939 w 6124915"/>
                <a:gd name="connsiteY80" fmla="*/ 1845349 h 3141908"/>
                <a:gd name="connsiteX81" fmla="*/ 5932699 w 6124915"/>
                <a:gd name="connsiteY81" fmla="*/ 1868209 h 3141908"/>
                <a:gd name="connsiteX82" fmla="*/ 5902219 w 6124915"/>
                <a:gd name="connsiteY82" fmla="*/ 1891069 h 3141908"/>
                <a:gd name="connsiteX83" fmla="*/ 5886979 w 6124915"/>
                <a:gd name="connsiteY83" fmla="*/ 1936789 h 3141908"/>
                <a:gd name="connsiteX84" fmla="*/ 5879359 w 6124915"/>
                <a:gd name="connsiteY84" fmla="*/ 1959649 h 3141908"/>
                <a:gd name="connsiteX85" fmla="*/ 5894599 w 6124915"/>
                <a:gd name="connsiteY85" fmla="*/ 2005369 h 3141908"/>
                <a:gd name="connsiteX86" fmla="*/ 5908606 w 6124915"/>
                <a:gd name="connsiteY86" fmla="*/ 2017993 h 3141908"/>
                <a:gd name="connsiteX87" fmla="*/ 5923024 w 6124915"/>
                <a:gd name="connsiteY87" fmla="*/ 2026952 h 3141908"/>
                <a:gd name="connsiteX88" fmla="*/ 5906629 w 6124915"/>
                <a:gd name="connsiteY88" fmla="*/ 2025578 h 3141908"/>
                <a:gd name="connsiteX89" fmla="*/ 5840734 w 6124915"/>
                <a:gd name="connsiteY89" fmla="*/ 2021302 h 3141908"/>
                <a:gd name="connsiteX90" fmla="*/ 5634994 w 6124915"/>
                <a:gd name="connsiteY90" fmla="*/ 2013682 h 3141908"/>
                <a:gd name="connsiteX91" fmla="*/ 5604514 w 6124915"/>
                <a:gd name="connsiteY91" fmla="*/ 2036542 h 3141908"/>
                <a:gd name="connsiteX92" fmla="*/ 5558794 w 6124915"/>
                <a:gd name="connsiteY92" fmla="*/ 2067022 h 3141908"/>
                <a:gd name="connsiteX93" fmla="*/ 5482594 w 6124915"/>
                <a:gd name="connsiteY93" fmla="*/ 2082262 h 3141908"/>
                <a:gd name="connsiteX94" fmla="*/ 5459734 w 6124915"/>
                <a:gd name="connsiteY94" fmla="*/ 2089882 h 3141908"/>
                <a:gd name="connsiteX95" fmla="*/ 5375914 w 6124915"/>
                <a:gd name="connsiteY95" fmla="*/ 2105122 h 3141908"/>
                <a:gd name="connsiteX96" fmla="*/ 5246374 w 6124915"/>
                <a:gd name="connsiteY96" fmla="*/ 2112742 h 3141908"/>
                <a:gd name="connsiteX97" fmla="*/ 5208274 w 6124915"/>
                <a:gd name="connsiteY97" fmla="*/ 2120362 h 3141908"/>
                <a:gd name="connsiteX98" fmla="*/ 5185414 w 6124915"/>
                <a:gd name="connsiteY98" fmla="*/ 2127982 h 3141908"/>
                <a:gd name="connsiteX99" fmla="*/ 5154934 w 6124915"/>
                <a:gd name="connsiteY99" fmla="*/ 2135602 h 3141908"/>
                <a:gd name="connsiteX100" fmla="*/ 5132074 w 6124915"/>
                <a:gd name="connsiteY100" fmla="*/ 2143222 h 3141908"/>
                <a:gd name="connsiteX101" fmla="*/ 5086354 w 6124915"/>
                <a:gd name="connsiteY101" fmla="*/ 2150842 h 3141908"/>
                <a:gd name="connsiteX102" fmla="*/ 5048254 w 6124915"/>
                <a:gd name="connsiteY102" fmla="*/ 2166082 h 3141908"/>
                <a:gd name="connsiteX103" fmla="*/ 5017774 w 6124915"/>
                <a:gd name="connsiteY103" fmla="*/ 2173702 h 3141908"/>
                <a:gd name="connsiteX104" fmla="*/ 4956814 w 6124915"/>
                <a:gd name="connsiteY104" fmla="*/ 2242282 h 3141908"/>
                <a:gd name="connsiteX105" fmla="*/ 4918714 w 6124915"/>
                <a:gd name="connsiteY105" fmla="*/ 2280382 h 3141908"/>
                <a:gd name="connsiteX106" fmla="*/ 4903474 w 6124915"/>
                <a:gd name="connsiteY106" fmla="*/ 2303242 h 3141908"/>
                <a:gd name="connsiteX107" fmla="*/ 4857754 w 6124915"/>
                <a:gd name="connsiteY107" fmla="*/ 2379442 h 3141908"/>
                <a:gd name="connsiteX108" fmla="*/ 4850134 w 6124915"/>
                <a:gd name="connsiteY108" fmla="*/ 2425162 h 3141908"/>
                <a:gd name="connsiteX109" fmla="*/ 4812034 w 6124915"/>
                <a:gd name="connsiteY109" fmla="*/ 2501362 h 3141908"/>
                <a:gd name="connsiteX110" fmla="*/ 4796794 w 6124915"/>
                <a:gd name="connsiteY110" fmla="*/ 2524222 h 3141908"/>
                <a:gd name="connsiteX111" fmla="*/ 4773934 w 6124915"/>
                <a:gd name="connsiteY111" fmla="*/ 2577562 h 3141908"/>
                <a:gd name="connsiteX112" fmla="*/ 4758694 w 6124915"/>
                <a:gd name="connsiteY112" fmla="*/ 2646142 h 3141908"/>
                <a:gd name="connsiteX113" fmla="*/ 4705354 w 6124915"/>
                <a:gd name="connsiteY113" fmla="*/ 2722342 h 3141908"/>
                <a:gd name="connsiteX114" fmla="*/ 4690114 w 6124915"/>
                <a:gd name="connsiteY114" fmla="*/ 2745202 h 3141908"/>
                <a:gd name="connsiteX115" fmla="*/ 4652014 w 6124915"/>
                <a:gd name="connsiteY115" fmla="*/ 2798542 h 3141908"/>
                <a:gd name="connsiteX116" fmla="*/ 4629154 w 6124915"/>
                <a:gd name="connsiteY116" fmla="*/ 2889982 h 3141908"/>
                <a:gd name="connsiteX117" fmla="*/ 4621534 w 6124915"/>
                <a:gd name="connsiteY117" fmla="*/ 2912842 h 3141908"/>
                <a:gd name="connsiteX118" fmla="*/ 4613914 w 6124915"/>
                <a:gd name="connsiteY118" fmla="*/ 2943322 h 3141908"/>
                <a:gd name="connsiteX119" fmla="*/ 4603359 w 6124915"/>
                <a:gd name="connsiteY119" fmla="*/ 3133911 h 3141908"/>
                <a:gd name="connsiteX120" fmla="*/ 4603520 w 6124915"/>
                <a:gd name="connsiteY120" fmla="*/ 3141908 h 3141908"/>
                <a:gd name="connsiteX121" fmla="*/ 0 w 6124915"/>
                <a:gd name="connsiteY121" fmla="*/ 3141908 h 3141908"/>
                <a:gd name="connsiteX122" fmla="*/ 0 w 6124915"/>
                <a:gd name="connsiteY122" fmla="*/ 0 h 31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24915" h="3141908">
                  <a:moveTo>
                    <a:pt x="0" y="0"/>
                  </a:moveTo>
                  <a:lnTo>
                    <a:pt x="2223068" y="0"/>
                  </a:lnTo>
                  <a:lnTo>
                    <a:pt x="2198899" y="24169"/>
                  </a:lnTo>
                  <a:cubicBezTo>
                    <a:pt x="2190536" y="33727"/>
                    <a:pt x="2183659" y="44489"/>
                    <a:pt x="2176039" y="54649"/>
                  </a:cubicBezTo>
                  <a:cubicBezTo>
                    <a:pt x="2147159" y="155729"/>
                    <a:pt x="2170352" y="61082"/>
                    <a:pt x="2153179" y="207049"/>
                  </a:cubicBezTo>
                  <a:cubicBezTo>
                    <a:pt x="2151955" y="217450"/>
                    <a:pt x="2148568" y="227498"/>
                    <a:pt x="2145559" y="237529"/>
                  </a:cubicBezTo>
                  <a:cubicBezTo>
                    <a:pt x="2140943" y="252916"/>
                    <a:pt x="2130319" y="283249"/>
                    <a:pt x="2130319" y="283249"/>
                  </a:cubicBezTo>
                  <a:cubicBezTo>
                    <a:pt x="2132859" y="336589"/>
                    <a:pt x="2134893" y="389956"/>
                    <a:pt x="2137939" y="443269"/>
                  </a:cubicBezTo>
                  <a:cubicBezTo>
                    <a:pt x="2139973" y="478862"/>
                    <a:pt x="2141827" y="514494"/>
                    <a:pt x="2145559" y="549949"/>
                  </a:cubicBezTo>
                  <a:cubicBezTo>
                    <a:pt x="2146915" y="562829"/>
                    <a:pt x="2147919" y="576214"/>
                    <a:pt x="2153179" y="588049"/>
                  </a:cubicBezTo>
                  <a:cubicBezTo>
                    <a:pt x="2158337" y="599654"/>
                    <a:pt x="2168419" y="608369"/>
                    <a:pt x="2176039" y="618529"/>
                  </a:cubicBezTo>
                  <a:cubicBezTo>
                    <a:pt x="2178579" y="626149"/>
                    <a:pt x="2179402" y="634578"/>
                    <a:pt x="2183659" y="641389"/>
                  </a:cubicBezTo>
                  <a:cubicBezTo>
                    <a:pt x="2232518" y="719564"/>
                    <a:pt x="2197990" y="647417"/>
                    <a:pt x="2229379" y="702349"/>
                  </a:cubicBezTo>
                  <a:cubicBezTo>
                    <a:pt x="2241115" y="722886"/>
                    <a:pt x="2244666" y="730446"/>
                    <a:pt x="2244923" y="732339"/>
                  </a:cubicBezTo>
                  <a:lnTo>
                    <a:pt x="2244377" y="732155"/>
                  </a:lnTo>
                  <a:lnTo>
                    <a:pt x="2240351" y="727286"/>
                  </a:lnTo>
                  <a:cubicBezTo>
                    <a:pt x="2238973" y="725942"/>
                    <a:pt x="2241636" y="729898"/>
                    <a:pt x="2243450" y="731843"/>
                  </a:cubicBezTo>
                  <a:lnTo>
                    <a:pt x="2244377" y="732155"/>
                  </a:lnTo>
                  <a:lnTo>
                    <a:pt x="2246061" y="734192"/>
                  </a:lnTo>
                  <a:cubicBezTo>
                    <a:pt x="2252704" y="742664"/>
                    <a:pt x="2265833" y="760093"/>
                    <a:pt x="2290339" y="793789"/>
                  </a:cubicBezTo>
                  <a:cubicBezTo>
                    <a:pt x="2295726" y="801195"/>
                    <a:pt x="2299453" y="809842"/>
                    <a:pt x="2305579" y="816649"/>
                  </a:cubicBezTo>
                  <a:cubicBezTo>
                    <a:pt x="2322400" y="835339"/>
                    <a:pt x="2341139" y="852209"/>
                    <a:pt x="2358919" y="869989"/>
                  </a:cubicBezTo>
                  <a:lnTo>
                    <a:pt x="2389399" y="900469"/>
                  </a:lnTo>
                  <a:cubicBezTo>
                    <a:pt x="2399559" y="910629"/>
                    <a:pt x="2407028" y="924523"/>
                    <a:pt x="2419879" y="930949"/>
                  </a:cubicBezTo>
                  <a:cubicBezTo>
                    <a:pt x="2430039" y="936029"/>
                    <a:pt x="2440496" y="940553"/>
                    <a:pt x="2450359" y="946189"/>
                  </a:cubicBezTo>
                  <a:cubicBezTo>
                    <a:pt x="2458310" y="950733"/>
                    <a:pt x="2465028" y="957333"/>
                    <a:pt x="2473219" y="961429"/>
                  </a:cubicBezTo>
                  <a:cubicBezTo>
                    <a:pt x="2480403" y="965021"/>
                    <a:pt x="2489058" y="965148"/>
                    <a:pt x="2496079" y="969049"/>
                  </a:cubicBezTo>
                  <a:cubicBezTo>
                    <a:pt x="2512090" y="977944"/>
                    <a:pt x="2526740" y="989103"/>
                    <a:pt x="2541799" y="999529"/>
                  </a:cubicBezTo>
                  <a:cubicBezTo>
                    <a:pt x="2559764" y="1011966"/>
                    <a:pt x="2574410" y="1030719"/>
                    <a:pt x="2595139" y="1037629"/>
                  </a:cubicBezTo>
                  <a:cubicBezTo>
                    <a:pt x="2652598" y="1056782"/>
                    <a:pt x="2581773" y="1030946"/>
                    <a:pt x="2640859" y="1060489"/>
                  </a:cubicBezTo>
                  <a:cubicBezTo>
                    <a:pt x="2653093" y="1066606"/>
                    <a:pt x="2666725" y="1069612"/>
                    <a:pt x="2678959" y="1075729"/>
                  </a:cubicBezTo>
                  <a:cubicBezTo>
                    <a:pt x="2687150" y="1079825"/>
                    <a:pt x="2693715" y="1086704"/>
                    <a:pt x="2701819" y="1090969"/>
                  </a:cubicBezTo>
                  <a:cubicBezTo>
                    <a:pt x="2742027" y="1112131"/>
                    <a:pt x="2780634" y="1137561"/>
                    <a:pt x="2823739" y="1151929"/>
                  </a:cubicBezTo>
                  <a:cubicBezTo>
                    <a:pt x="2877350" y="1169799"/>
                    <a:pt x="2811167" y="1146541"/>
                    <a:pt x="2877079" y="1174789"/>
                  </a:cubicBezTo>
                  <a:cubicBezTo>
                    <a:pt x="2884462" y="1177953"/>
                    <a:pt x="2892418" y="1179589"/>
                    <a:pt x="2899939" y="1182409"/>
                  </a:cubicBezTo>
                  <a:cubicBezTo>
                    <a:pt x="2912746" y="1187212"/>
                    <a:pt x="2925540" y="1192094"/>
                    <a:pt x="2938039" y="1197649"/>
                  </a:cubicBezTo>
                  <a:cubicBezTo>
                    <a:pt x="2948419" y="1202262"/>
                    <a:pt x="2958034" y="1208520"/>
                    <a:pt x="2968519" y="1212889"/>
                  </a:cubicBezTo>
                  <a:cubicBezTo>
                    <a:pt x="3110692" y="1272128"/>
                    <a:pt x="2973966" y="1214705"/>
                    <a:pt x="3059959" y="1243369"/>
                  </a:cubicBezTo>
                  <a:cubicBezTo>
                    <a:pt x="3080547" y="1250232"/>
                    <a:pt x="3100205" y="1259756"/>
                    <a:pt x="3120919" y="1266229"/>
                  </a:cubicBezTo>
                  <a:cubicBezTo>
                    <a:pt x="3140911" y="1272476"/>
                    <a:pt x="3161062" y="1279156"/>
                    <a:pt x="3181879" y="1281469"/>
                  </a:cubicBezTo>
                  <a:cubicBezTo>
                    <a:pt x="3280858" y="1292467"/>
                    <a:pt x="3227538" y="1287179"/>
                    <a:pt x="3341899" y="1296709"/>
                  </a:cubicBezTo>
                  <a:cubicBezTo>
                    <a:pt x="3395773" y="1314667"/>
                    <a:pt x="3327247" y="1293486"/>
                    <a:pt x="3425719" y="1311949"/>
                  </a:cubicBezTo>
                  <a:cubicBezTo>
                    <a:pt x="3577126" y="1340338"/>
                    <a:pt x="3391043" y="1316563"/>
                    <a:pt x="3555259" y="1334809"/>
                  </a:cubicBezTo>
                  <a:lnTo>
                    <a:pt x="3844819" y="1311949"/>
                  </a:lnTo>
                  <a:cubicBezTo>
                    <a:pt x="3852813" y="1311169"/>
                    <a:pt x="3860221" y="1307312"/>
                    <a:pt x="3867679" y="1304329"/>
                  </a:cubicBezTo>
                  <a:cubicBezTo>
                    <a:pt x="3917225" y="1284510"/>
                    <a:pt x="3941732" y="1272825"/>
                    <a:pt x="3989599" y="1243369"/>
                  </a:cubicBezTo>
                  <a:cubicBezTo>
                    <a:pt x="4042773" y="1210646"/>
                    <a:pt x="3995953" y="1226541"/>
                    <a:pt x="4050559" y="1212889"/>
                  </a:cubicBezTo>
                  <a:cubicBezTo>
                    <a:pt x="4087808" y="1188056"/>
                    <a:pt x="4073536" y="1195070"/>
                    <a:pt x="4134379" y="1174789"/>
                  </a:cubicBezTo>
                  <a:cubicBezTo>
                    <a:pt x="4144314" y="1171477"/>
                    <a:pt x="4155289" y="1171422"/>
                    <a:pt x="4164859" y="1167169"/>
                  </a:cubicBezTo>
                  <a:cubicBezTo>
                    <a:pt x="4221053" y="1142194"/>
                    <a:pt x="4261190" y="1121250"/>
                    <a:pt x="4309639" y="1090969"/>
                  </a:cubicBezTo>
                  <a:cubicBezTo>
                    <a:pt x="4350159" y="1065644"/>
                    <a:pt x="4355112" y="1053812"/>
                    <a:pt x="4416319" y="1030009"/>
                  </a:cubicBezTo>
                  <a:cubicBezTo>
                    <a:pt x="4433058" y="1023499"/>
                    <a:pt x="4451943" y="1025342"/>
                    <a:pt x="4469659" y="1022389"/>
                  </a:cubicBezTo>
                  <a:cubicBezTo>
                    <a:pt x="4485734" y="1019710"/>
                    <a:pt x="4495845" y="1017756"/>
                    <a:pt x="4501889" y="1016350"/>
                  </a:cubicBezTo>
                  <a:lnTo>
                    <a:pt x="4506753" y="1014647"/>
                  </a:lnTo>
                  <a:lnTo>
                    <a:pt x="4509696" y="1014686"/>
                  </a:lnTo>
                  <a:cubicBezTo>
                    <a:pt x="4529539" y="1014611"/>
                    <a:pt x="4577417" y="1013016"/>
                    <a:pt x="4683019" y="1007149"/>
                  </a:cubicBezTo>
                  <a:lnTo>
                    <a:pt x="4919239" y="991909"/>
                  </a:lnTo>
                  <a:cubicBezTo>
                    <a:pt x="4992899" y="996989"/>
                    <a:pt x="5066717" y="1000149"/>
                    <a:pt x="5140219" y="1007149"/>
                  </a:cubicBezTo>
                  <a:cubicBezTo>
                    <a:pt x="5173477" y="1010316"/>
                    <a:pt x="5206519" y="1015837"/>
                    <a:pt x="5239279" y="1022389"/>
                  </a:cubicBezTo>
                  <a:cubicBezTo>
                    <a:pt x="5257411" y="1026015"/>
                    <a:pt x="5274680" y="1033144"/>
                    <a:pt x="5292619" y="1037629"/>
                  </a:cubicBezTo>
                  <a:cubicBezTo>
                    <a:pt x="5305184" y="1040770"/>
                    <a:pt x="5317976" y="1042932"/>
                    <a:pt x="5330719" y="1045249"/>
                  </a:cubicBezTo>
                  <a:cubicBezTo>
                    <a:pt x="5397783" y="1057443"/>
                    <a:pt x="5385304" y="1053551"/>
                    <a:pt x="5475499" y="1060489"/>
                  </a:cubicBezTo>
                  <a:cubicBezTo>
                    <a:pt x="5526960" y="1077643"/>
                    <a:pt x="5463615" y="1057848"/>
                    <a:pt x="5544079" y="1075729"/>
                  </a:cubicBezTo>
                  <a:cubicBezTo>
                    <a:pt x="5551920" y="1077471"/>
                    <a:pt x="5559098" y="1081607"/>
                    <a:pt x="5566939" y="1083349"/>
                  </a:cubicBezTo>
                  <a:cubicBezTo>
                    <a:pt x="5582021" y="1086701"/>
                    <a:pt x="5597604" y="1087495"/>
                    <a:pt x="5612659" y="1090969"/>
                  </a:cubicBezTo>
                  <a:cubicBezTo>
                    <a:pt x="5630677" y="1095127"/>
                    <a:pt x="5648060" y="1101724"/>
                    <a:pt x="5665999" y="1106209"/>
                  </a:cubicBezTo>
                  <a:cubicBezTo>
                    <a:pt x="5695712" y="1113637"/>
                    <a:pt x="5727332" y="1117148"/>
                    <a:pt x="5757439" y="1121449"/>
                  </a:cubicBezTo>
                  <a:lnTo>
                    <a:pt x="5826019" y="1144309"/>
                  </a:lnTo>
                  <a:cubicBezTo>
                    <a:pt x="5847671" y="1151526"/>
                    <a:pt x="5858644" y="1153987"/>
                    <a:pt x="5879359" y="1167169"/>
                  </a:cubicBezTo>
                  <a:cubicBezTo>
                    <a:pt x="5897793" y="1178900"/>
                    <a:pt x="5913963" y="1194027"/>
                    <a:pt x="5932699" y="1205269"/>
                  </a:cubicBezTo>
                  <a:cubicBezTo>
                    <a:pt x="5958992" y="1221045"/>
                    <a:pt x="5954867" y="1202436"/>
                    <a:pt x="5978419" y="1228129"/>
                  </a:cubicBezTo>
                  <a:cubicBezTo>
                    <a:pt x="6000399" y="1252107"/>
                    <a:pt x="6016378" y="1281328"/>
                    <a:pt x="6039379" y="1304329"/>
                  </a:cubicBezTo>
                  <a:cubicBezTo>
                    <a:pt x="6092865" y="1357815"/>
                    <a:pt x="6049072" y="1310037"/>
                    <a:pt x="6100339" y="1380529"/>
                  </a:cubicBezTo>
                  <a:lnTo>
                    <a:pt x="6124915" y="1411249"/>
                  </a:lnTo>
                  <a:lnTo>
                    <a:pt x="6124915" y="1714575"/>
                  </a:lnTo>
                  <a:lnTo>
                    <a:pt x="6123199" y="1715809"/>
                  </a:lnTo>
                  <a:cubicBezTo>
                    <a:pt x="6076861" y="1754424"/>
                    <a:pt x="6126259" y="1725709"/>
                    <a:pt x="6069859" y="1753909"/>
                  </a:cubicBezTo>
                  <a:cubicBezTo>
                    <a:pt x="6064779" y="1761529"/>
                    <a:pt x="6061095" y="1770293"/>
                    <a:pt x="6054619" y="1776769"/>
                  </a:cubicBezTo>
                  <a:cubicBezTo>
                    <a:pt x="6031553" y="1799835"/>
                    <a:pt x="6027434" y="1798531"/>
                    <a:pt x="6001279" y="1807249"/>
                  </a:cubicBezTo>
                  <a:cubicBezTo>
                    <a:pt x="5991119" y="1814869"/>
                    <a:pt x="5981133" y="1822727"/>
                    <a:pt x="5970799" y="1830109"/>
                  </a:cubicBezTo>
                  <a:cubicBezTo>
                    <a:pt x="5963347" y="1835432"/>
                    <a:pt x="5954415" y="1838873"/>
                    <a:pt x="5947939" y="1845349"/>
                  </a:cubicBezTo>
                  <a:cubicBezTo>
                    <a:pt x="5941463" y="1851825"/>
                    <a:pt x="5939175" y="1861733"/>
                    <a:pt x="5932699" y="1868209"/>
                  </a:cubicBezTo>
                  <a:cubicBezTo>
                    <a:pt x="5923719" y="1877189"/>
                    <a:pt x="5912379" y="1883449"/>
                    <a:pt x="5902219" y="1891069"/>
                  </a:cubicBezTo>
                  <a:lnTo>
                    <a:pt x="5886979" y="1936789"/>
                  </a:lnTo>
                  <a:lnTo>
                    <a:pt x="5879359" y="1959649"/>
                  </a:lnTo>
                  <a:cubicBezTo>
                    <a:pt x="5884439" y="1974889"/>
                    <a:pt x="5885688" y="1992003"/>
                    <a:pt x="5894599" y="2005369"/>
                  </a:cubicBezTo>
                  <a:cubicBezTo>
                    <a:pt x="5898122" y="2010653"/>
                    <a:pt x="5903158" y="2014522"/>
                    <a:pt x="5908606" y="2017993"/>
                  </a:cubicBezTo>
                  <a:lnTo>
                    <a:pt x="5923024" y="2026952"/>
                  </a:lnTo>
                  <a:lnTo>
                    <a:pt x="5906629" y="2025578"/>
                  </a:lnTo>
                  <a:cubicBezTo>
                    <a:pt x="5870059" y="2022883"/>
                    <a:pt x="5840734" y="2021302"/>
                    <a:pt x="5840734" y="2021302"/>
                  </a:cubicBezTo>
                  <a:cubicBezTo>
                    <a:pt x="5770711" y="1974620"/>
                    <a:pt x="5803020" y="1989678"/>
                    <a:pt x="5634994" y="2013682"/>
                  </a:cubicBezTo>
                  <a:cubicBezTo>
                    <a:pt x="5622422" y="2015478"/>
                    <a:pt x="5614918" y="2029259"/>
                    <a:pt x="5604514" y="2036542"/>
                  </a:cubicBezTo>
                  <a:cubicBezTo>
                    <a:pt x="5589509" y="2047046"/>
                    <a:pt x="5576563" y="2062580"/>
                    <a:pt x="5558794" y="2067022"/>
                  </a:cubicBezTo>
                  <a:cubicBezTo>
                    <a:pt x="5437340" y="2097386"/>
                    <a:pt x="5650745" y="2044895"/>
                    <a:pt x="5482594" y="2082262"/>
                  </a:cubicBezTo>
                  <a:cubicBezTo>
                    <a:pt x="5474753" y="2084004"/>
                    <a:pt x="5467457" y="2087675"/>
                    <a:pt x="5459734" y="2089882"/>
                  </a:cubicBezTo>
                  <a:cubicBezTo>
                    <a:pt x="5431209" y="2098032"/>
                    <a:pt x="5406386" y="2102583"/>
                    <a:pt x="5375914" y="2105122"/>
                  </a:cubicBezTo>
                  <a:cubicBezTo>
                    <a:pt x="5332809" y="2108714"/>
                    <a:pt x="5289554" y="2110202"/>
                    <a:pt x="5246374" y="2112742"/>
                  </a:cubicBezTo>
                  <a:cubicBezTo>
                    <a:pt x="5233674" y="2115282"/>
                    <a:pt x="5220839" y="2117221"/>
                    <a:pt x="5208274" y="2120362"/>
                  </a:cubicBezTo>
                  <a:cubicBezTo>
                    <a:pt x="5200482" y="2122310"/>
                    <a:pt x="5193137" y="2125775"/>
                    <a:pt x="5185414" y="2127982"/>
                  </a:cubicBezTo>
                  <a:cubicBezTo>
                    <a:pt x="5175344" y="2130859"/>
                    <a:pt x="5165004" y="2132725"/>
                    <a:pt x="5154934" y="2135602"/>
                  </a:cubicBezTo>
                  <a:cubicBezTo>
                    <a:pt x="5147211" y="2137809"/>
                    <a:pt x="5139915" y="2141480"/>
                    <a:pt x="5132074" y="2143222"/>
                  </a:cubicBezTo>
                  <a:cubicBezTo>
                    <a:pt x="5116992" y="2146574"/>
                    <a:pt x="5101594" y="2148302"/>
                    <a:pt x="5086354" y="2150842"/>
                  </a:cubicBezTo>
                  <a:cubicBezTo>
                    <a:pt x="5073654" y="2155922"/>
                    <a:pt x="5061230" y="2161757"/>
                    <a:pt x="5048254" y="2166082"/>
                  </a:cubicBezTo>
                  <a:cubicBezTo>
                    <a:pt x="5038319" y="2169394"/>
                    <a:pt x="5027141" y="2169018"/>
                    <a:pt x="5017774" y="2173702"/>
                  </a:cubicBezTo>
                  <a:cubicBezTo>
                    <a:pt x="4969189" y="2197995"/>
                    <a:pt x="4999318" y="2199778"/>
                    <a:pt x="4956814" y="2242282"/>
                  </a:cubicBezTo>
                  <a:cubicBezTo>
                    <a:pt x="4944114" y="2254982"/>
                    <a:pt x="4930541" y="2266865"/>
                    <a:pt x="4918714" y="2280382"/>
                  </a:cubicBezTo>
                  <a:cubicBezTo>
                    <a:pt x="4912683" y="2287274"/>
                    <a:pt x="4908274" y="2295442"/>
                    <a:pt x="4903474" y="2303242"/>
                  </a:cubicBezTo>
                  <a:cubicBezTo>
                    <a:pt x="4887950" y="2328469"/>
                    <a:pt x="4857754" y="2379442"/>
                    <a:pt x="4857754" y="2379442"/>
                  </a:cubicBezTo>
                  <a:cubicBezTo>
                    <a:pt x="4855214" y="2394682"/>
                    <a:pt x="4855559" y="2410696"/>
                    <a:pt x="4850134" y="2425162"/>
                  </a:cubicBezTo>
                  <a:cubicBezTo>
                    <a:pt x="4840163" y="2451752"/>
                    <a:pt x="4827786" y="2477733"/>
                    <a:pt x="4812034" y="2501362"/>
                  </a:cubicBezTo>
                  <a:cubicBezTo>
                    <a:pt x="4806954" y="2508982"/>
                    <a:pt x="4800890" y="2516031"/>
                    <a:pt x="4796794" y="2524222"/>
                  </a:cubicBezTo>
                  <a:cubicBezTo>
                    <a:pt x="4788143" y="2541524"/>
                    <a:pt x="4781554" y="2559782"/>
                    <a:pt x="4773934" y="2577562"/>
                  </a:cubicBezTo>
                  <a:cubicBezTo>
                    <a:pt x="4772554" y="2585843"/>
                    <a:pt x="4767269" y="2632207"/>
                    <a:pt x="4758694" y="2646142"/>
                  </a:cubicBezTo>
                  <a:cubicBezTo>
                    <a:pt x="4742445" y="2672547"/>
                    <a:pt x="4723002" y="2696850"/>
                    <a:pt x="4705354" y="2722342"/>
                  </a:cubicBezTo>
                  <a:cubicBezTo>
                    <a:pt x="4700141" y="2729872"/>
                    <a:pt x="4695609" y="2737876"/>
                    <a:pt x="4690114" y="2745202"/>
                  </a:cubicBezTo>
                  <a:cubicBezTo>
                    <a:pt x="4687044" y="2749296"/>
                    <a:pt x="4656066" y="2789426"/>
                    <a:pt x="4652014" y="2798542"/>
                  </a:cubicBezTo>
                  <a:cubicBezTo>
                    <a:pt x="4631484" y="2844734"/>
                    <a:pt x="4639803" y="2842059"/>
                    <a:pt x="4629154" y="2889982"/>
                  </a:cubicBezTo>
                  <a:cubicBezTo>
                    <a:pt x="4627412" y="2897823"/>
                    <a:pt x="4623741" y="2905119"/>
                    <a:pt x="4621534" y="2912842"/>
                  </a:cubicBezTo>
                  <a:cubicBezTo>
                    <a:pt x="4618657" y="2922912"/>
                    <a:pt x="4616454" y="2933162"/>
                    <a:pt x="4613914" y="2943322"/>
                  </a:cubicBezTo>
                  <a:cubicBezTo>
                    <a:pt x="4606334" y="3049450"/>
                    <a:pt x="4603087" y="3083440"/>
                    <a:pt x="4603359" y="3133911"/>
                  </a:cubicBezTo>
                  <a:lnTo>
                    <a:pt x="4603520" y="3141908"/>
                  </a:lnTo>
                  <a:lnTo>
                    <a:pt x="0" y="31419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to Different Aircrafts (Conclusions)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E802637B-DBC8-4A5B-9627-AA13BC0DEF1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855A8C-D24A-4F6C-81B0-CC9D635644E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87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4 Model Analysis &amp; Structure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5 Critical Assumptions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6 Definitions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8 Overview of Math Model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9 Regular States - Coordinates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10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11 Regular States - D -&gt; v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12 Regular States - Distribution -&gt; D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13 Regular States - v -&gt; Distribution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14 Regular States - Overall Recursion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15 Crowded State - Stowing &amp;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16 Crowded State - Seating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17 Crowded State - Congestion Parameter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18 Crowded State - Interconversion Formula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19 Crowded State - Delete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20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21 Total Time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23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24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25 Vertical Optimization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26 Disembarking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27 Horizontal optimization - Satisfactory Index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28 Results Graph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29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31 SA Results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32 SA Conclusion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34 Different Aircrafts - Coordinates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35 Different Aircrafts - Coordinates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36 Different Aircrafts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37 Different Aircrafts - </a:t>
            </a:r>
            <a:r>
              <a:rPr lang="en-US" altLang="zh-CN" sz="1200" b="1" dirty="0" err="1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Optimisation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38 Different Aircrafts - Conclusion FW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39 Different Aircrafts - Conclusion TETA</a:t>
            </a:r>
            <a:endParaRPr lang="en-US" altLang="zh-CN" sz="12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Pg. 41 Strengths &amp; Weaknesses </a:t>
            </a:r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10" name="任意多边形 19">
            <a:hlinkClick r:id="rId35" action="ppaction://hlinksldjump"/>
            <a:extLst>
              <a:ext uri="{FF2B5EF4-FFF2-40B4-BE49-F238E27FC236}">
                <a16:creationId xmlns:a16="http://schemas.microsoft.com/office/drawing/2014/main" id="{652BB785-0028-4AC7-86E3-4B003863AA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the Assumption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2242729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3278"/>
            <a:ext cx="10571998" cy="101436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767793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2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3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4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570637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sz="1800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the model’s accuracy.</a:t>
            </a:r>
            <a:endParaRPr lang="en-US" altLang="zh-CN" b="1" dirty="0">
              <a:solidFill>
                <a:srgbClr val="13009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413735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48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413735"/>
            <a:ext cx="10571998" cy="970450"/>
          </a:xfrm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sz="1800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1800" b="1" dirty="0">
              <a:solidFill>
                <a:srgbClr val="13009C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18786" y="2717366"/>
            <a:ext cx="9354429" cy="3077375"/>
            <a:chOff x="6166796" y="2483839"/>
            <a:chExt cx="6915686" cy="2275089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999" y="2136795"/>
                <a:ext cx="10875181" cy="3636511"/>
              </a:xfrm>
            </p:spPr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did you think of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 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you’ve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endParaRPr lang="en-US" altLang="zh-CN" b="1" dirty="0">
                  <a:solidFill>
                    <a:srgbClr val="12008A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2136795"/>
                <a:ext cx="1087518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0000" y="2115775"/>
                <a:ext cx="10875181" cy="3636511"/>
              </a:xfrm>
            </p:spPr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Clr>
                    <a:srgbClr val="110087"/>
                  </a:buClr>
                  <a:buSzPct val="88000"/>
                  <a:buNone/>
                </a:pPr>
                <a:endParaRPr lang="en-US" altLang="zh-CN" b="1" dirty="0">
                  <a:solidFill>
                    <a:srgbClr val="12008A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000" y="2115775"/>
                <a:ext cx="1087518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Optimization (Satisfactory Index)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9" y="2222287"/>
            <a:ext cx="5501702" cy="4727153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does the third factor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4E0C3EB-1768-4C67-B272-634C099FBE5D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584814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3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76259EAC-37D1-2949-9985-1018504F8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2" y="2180913"/>
            <a:ext cx="4188366" cy="4040542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7193632" y="6389585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Fig. Sigmoid Model Demonstration</a:t>
            </a:r>
            <a:endParaRPr lang="x-none" sz="1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x-none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98370"/>
            <a:chOff x="47613" y="3050706"/>
            <a:chExt cx="11334385" cy="2598370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740266" y="5341299"/>
              <a:ext cx="4021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 Analysis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77276"/>
            <a:chOff x="619016" y="2983694"/>
            <a:chExt cx="10145770" cy="27772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4294099" y="5453193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j-lt"/>
              </a:rPr>
              <a:t>We divide the multi-aisle aircrafts into several blocks according to aisles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j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j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j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j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0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′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kumimoji="0" lang="en-US" altLang="zh-CN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m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·</m:t>
                      </m:r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306144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等线" panose="02010600030101010101" pitchFamily="2" charset="-122"/>
                              <a:ea typeface="等线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0.48=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0.6=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306144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2_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引用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4.xml><?xml version="1.0" encoding="utf-8"?>
<a:theme xmlns:a="http://schemas.openxmlformats.org/drawingml/2006/main" name="3_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引用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5.xml><?xml version="1.0" encoding="utf-8"?>
<a:theme xmlns:a="http://schemas.openxmlformats.org/drawingml/2006/main" name="5_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1259</TotalTime>
  <Words>3193</Words>
  <Application>Microsoft Office PowerPoint</Application>
  <PresentationFormat>宽屏</PresentationFormat>
  <Paragraphs>549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6" baseType="lpstr">
      <vt:lpstr>宋体</vt:lpstr>
      <vt:lpstr>Calibri</vt:lpstr>
      <vt:lpstr>Century Gothic</vt:lpstr>
      <vt:lpstr>Edwardian Script ITC</vt:lpstr>
      <vt:lpstr>Wingdings</vt:lpstr>
      <vt:lpstr>等线</vt:lpstr>
      <vt:lpstr>Wingdings 2</vt:lpstr>
      <vt:lpstr>Colonna MT</vt:lpstr>
      <vt:lpstr>Cambria Math</vt:lpstr>
      <vt:lpstr>Times New Roman</vt:lpstr>
      <vt:lpstr>引用</vt:lpstr>
      <vt:lpstr>1_引用</vt:lpstr>
      <vt:lpstr>2_引用</vt:lpstr>
      <vt:lpstr>3_引用</vt:lpstr>
      <vt:lpstr>5_引用</vt:lpstr>
      <vt:lpstr>AxMath</vt:lpstr>
      <vt:lpstr>Equation.AxMath</vt:lpstr>
      <vt:lpstr> The Optimal Boarding &amp; Disembarking Method</vt:lpstr>
      <vt:lpstr>Table of Contents</vt:lpstr>
      <vt:lpstr>Part 1 The Structure of Our Model</vt:lpstr>
      <vt:lpstr>Model Analysis &amp; Structure</vt:lpstr>
      <vt:lpstr>Model Analysis &amp; Structure</vt:lpstr>
      <vt:lpstr>Critical Assumptions</vt:lpstr>
      <vt:lpstr>Definitions</vt:lpstr>
      <vt:lpstr>Part 2 Analysis of the Problem</vt:lpstr>
      <vt:lpstr>Overview of Math Model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Regular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(Under Crowded States)</vt:lpstr>
      <vt:lpstr>Total Boarding Time (Total time)</vt:lpstr>
      <vt:lpstr>Total Boarding Time (Total time)</vt:lpstr>
      <vt:lpstr>Part 3 Optimization and Its Applications (Disembarking)</vt:lpstr>
      <vt:lpstr>Vertical Optimization (Parallelity)</vt:lpstr>
      <vt:lpstr>Vertical Optimization (Parallelity)</vt:lpstr>
      <vt:lpstr>Vertical Optimization (Parallelity)</vt:lpstr>
      <vt:lpstr>Modelling &amp; Optimization of Disembarking</vt:lpstr>
      <vt:lpstr>Horizontal Optimization (Satisfactory Index)</vt:lpstr>
      <vt:lpstr>PowerPoint 演示文稿</vt:lpstr>
      <vt:lpstr>Results of Simulation</vt:lpstr>
      <vt:lpstr>Part 4 Sensitivity Analysis</vt:lpstr>
      <vt:lpstr>Sensitivity Analysis</vt:lpstr>
      <vt:lpstr>Sensitivity Analysis</vt:lpstr>
      <vt:lpstr>Part 5 Extensions of Our Model</vt:lpstr>
      <vt:lpstr>Application to Different Aircrafts (Coordinates)</vt:lpstr>
      <vt:lpstr>Application to Different Aircrafts (Coordinates)</vt:lpstr>
      <vt:lpstr>Application to Different Aircrafts (Optimisation)</vt:lpstr>
      <vt:lpstr>Application to Different Aircrafts (Optimisation)</vt:lpstr>
      <vt:lpstr>Application to Different Aircrafts (Conclusions)</vt:lpstr>
      <vt:lpstr>Application to Different Aircrafts (Conclusions)</vt:lpstr>
      <vt:lpstr>Part 6 Conclusion &amp; Reflection </vt:lpstr>
      <vt:lpstr>Strengths &amp; Weaknesses</vt:lpstr>
      <vt:lpstr>Thanks For Listening!</vt:lpstr>
      <vt:lpstr>Part 7 Appendix</vt:lpstr>
      <vt:lpstr>Hyperlinks</vt:lpstr>
      <vt:lpstr>Justification for the Assumption</vt:lpstr>
      <vt:lpstr>Using Matrixes to describe passenger states</vt:lpstr>
      <vt:lpstr>Mathematical (Algebraic) Simplifications</vt:lpstr>
      <vt:lpstr>The essence behind our mathematical model</vt:lpstr>
      <vt:lpstr>The reasons behind parallelity</vt:lpstr>
      <vt:lpstr>The core of the disembarking task</vt:lpstr>
      <vt:lpstr>Horizontal Optimization (Satisfactory Index)</vt:lpstr>
      <vt:lpstr>Sensitivity Analysis</vt:lpstr>
      <vt:lpstr>Sensitivity Analysis</vt:lpstr>
      <vt:lpstr>Sensitivity Analysis</vt:lpstr>
      <vt:lpstr>Sensitivity Analysis</vt:lpstr>
      <vt:lpstr>Sensitivity Analysis</vt:lpstr>
      <vt:lpstr>Sensitivity Analysis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Shao Eason</cp:lastModifiedBy>
  <cp:revision>268</cp:revision>
  <dcterms:created xsi:type="dcterms:W3CDTF">2022-04-09T13:58:34Z</dcterms:created>
  <dcterms:modified xsi:type="dcterms:W3CDTF">2022-04-19T04:59:44Z</dcterms:modified>
</cp:coreProperties>
</file>